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1" r:id="rId3"/>
    <p:sldId id="257" r:id="rId4"/>
    <p:sldId id="259" r:id="rId5"/>
    <p:sldId id="258" r:id="rId6"/>
    <p:sldId id="262" r:id="rId7"/>
    <p:sldId id="263" r:id="rId8"/>
    <p:sldId id="264" r:id="rId9"/>
    <p:sldId id="265" r:id="rId10"/>
    <p:sldId id="266" r:id="rId11"/>
    <p:sldId id="267" r:id="rId12"/>
    <p:sldId id="268" r:id="rId13"/>
    <p:sldId id="269" r:id="rId14"/>
    <p:sldId id="270" r:id="rId15"/>
    <p:sldId id="271"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7/29/2022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7/29/2022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7/29/2022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7/29/2022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7/29/2022</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hi.wikipedia.org/wiki/%E0%A4%AA%E0%A5%8D%E0%A4%B0%E0%A4%B8%E0%A5%8D%E0%A4%A5%E0%A4%BE%E0%A4%A8%E0%A4%A4%E0%A5%8D%E0%A4%B0%E0%A4%AF%E0%A5%80" TargetMode="External"/><Relationship Id="rId3" Type="http://schemas.openxmlformats.org/officeDocument/2006/relationships/hyperlink" Target="https://hi.wikipedia.org/wiki/%E0%A4%B6%E0%A5%8D%E0%A4%B0%E0%A5%80%E0%A4%95%E0%A5%83%E0%A4%B7%E0%A5%8D%E0%A4%A3" TargetMode="External"/><Relationship Id="rId7" Type="http://schemas.openxmlformats.org/officeDocument/2006/relationships/hyperlink" Target="https://hi.wikipedia.org/wiki/%E0%A4%B6%E0%A5%8D%E0%A4%B0%E0%A5%80%E0%A4%AE%E0%A4%A6%E0%A5%8D%E0%A4%AD%E0%A4%97%E0%A4%B5%E0%A4%A6%E0%A5%8D%E0%A4%97%E0%A5%80%E0%A4%A4%E0%A4%BE#cite_note-1" TargetMode="External"/><Relationship Id="rId2" Type="http://schemas.openxmlformats.org/officeDocument/2006/relationships/hyperlink" Target="https://hi.wikipedia.org/wiki/%E0%A4%AE%E0%A4%B9%E0%A4%BE%E0%A4%AD%E0%A4%BE%E0%A4%B0%E0%A4%A4" TargetMode="External"/><Relationship Id="rId1" Type="http://schemas.openxmlformats.org/officeDocument/2006/relationships/slideLayout" Target="../slideLayouts/slideLayout1.xml"/><Relationship Id="rId6" Type="http://schemas.openxmlformats.org/officeDocument/2006/relationships/hyperlink" Target="https://hi.wikipedia.org/wiki/%E0%A4%AD%E0%A5%80%E0%A4%B7%E0%A5%8D%E0%A4%AE%E0%A4%AA%E0%A4%B0%E0%A5%8D%E0%A4%B5" TargetMode="External"/><Relationship Id="rId5" Type="http://schemas.openxmlformats.org/officeDocument/2006/relationships/hyperlink" Target="https://hi.wikipedia.org/wiki/%E0%A4%89%E0%A4%AA%E0%A4%A6%E0%A5%87%E0%A4%B6" TargetMode="External"/><Relationship Id="rId10" Type="http://schemas.openxmlformats.org/officeDocument/2006/relationships/hyperlink" Target="https://hi.wikipedia.org/wiki/%E0%A4%AC%E0%A5%8D%E0%A4%B0%E0%A4%B9%E0%A5%8D%E0%A4%AE%E0%A4%B8%E0%A5%82%E0%A4%A4%E0%A5%8D%E0%A4%B0" TargetMode="External"/><Relationship Id="rId4" Type="http://schemas.openxmlformats.org/officeDocument/2006/relationships/hyperlink" Target="https://hi.wikipedia.org/wiki/%E0%A4%85%E0%A4%B0%E0%A5%8D%E0%A4%9C%E0%A5%81%E0%A4%A8" TargetMode="External"/><Relationship Id="rId9" Type="http://schemas.openxmlformats.org/officeDocument/2006/relationships/hyperlink" Target="https://hi.wikipedia.org/wiki/%E0%A4%89%E0%A4%AA%E0%A4%A8%E0%A4%BF%E0%A4%B7%E0%A4%A6%E0%A5%8D" TargetMode="External"/></Relationships>
</file>

<file path=ppt/slides/_rels/slide2.xml.rels><?xml version="1.0" encoding="UTF-8" standalone="yes"?>
<Relationships xmlns="http://schemas.openxmlformats.org/package/2006/relationships"><Relationship Id="rId2" Type="http://schemas.openxmlformats.org/officeDocument/2006/relationships/hyperlink" Target="https://hi.wikipedia.org/wiki/%E0%A4%B8%E0%A4%BE%E0%A4%82%E0%A4%96%E0%A5%8D%E0%A4%AF_%E0%A4%A6%E0%A4%B0%E0%A5%8D%E0%A4%B6%E0%A4%A8"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hi.wikipedia.org/wiki/%E0%A4%AA%E0%A4%B0%E0%A4%AE%E0%A5%8D%E0%A4%AA%E0%A4%B0%E0%A4%BE" TargetMode="External"/><Relationship Id="rId2" Type="http://schemas.openxmlformats.org/officeDocument/2006/relationships/hyperlink" Target="https://hi.wikipedia.org/wiki/%E0%A4%B8%E0%A4%BE%E0%A4%82%E0%A4%96%E0%A5%8D%E0%A4%AF_%E0%A4%A6%E0%A4%B0%E0%A5%8D%E0%A4%B6%E0%A4%A8" TargetMode="External"/><Relationship Id="rId1" Type="http://schemas.openxmlformats.org/officeDocument/2006/relationships/slideLayout" Target="../slideLayouts/slideLayout2.xml"/><Relationship Id="rId4" Type="http://schemas.openxmlformats.org/officeDocument/2006/relationships/hyperlink" Target="https://hi.wikipedia.org/wiki/%E0%A4%A7%E0%A5%8D%E0%A4%AF%E0%A4%BE%E0%A4%A8"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hi.wikipedia.org/wiki/%E0%A4%86%E0%A4%B8%E0%A4%95%E0%A5%8D%E0%A4%A4%E0%A4%BF" TargetMode="External"/><Relationship Id="rId2" Type="http://schemas.openxmlformats.org/officeDocument/2006/relationships/hyperlink" Target="https://hi.wikipedia.org/wiki/%E0%A4%95%E0%A4%B0%E0%A5%8D%E0%A4%AE"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hi.wikipedia.org/wiki/%E0%A4%95%E0%A5%8D%E0%A4%B0%E0%A5%8B%E0%A4%A7" TargetMode="External"/><Relationship Id="rId2" Type="http://schemas.openxmlformats.org/officeDocument/2006/relationships/hyperlink" Target="https://hi.wikipedia.org/wiki/%E0%A4%95%E0%A4%BE%E0%A4%AE" TargetMode="External"/><Relationship Id="rId1" Type="http://schemas.openxmlformats.org/officeDocument/2006/relationships/slideLayout" Target="../slideLayouts/slideLayout2.xml"/><Relationship Id="rId5" Type="http://schemas.openxmlformats.org/officeDocument/2006/relationships/hyperlink" Target="https://hi.wikipedia.org/wiki/%E0%A4%B0%E0%A4%BE%E0%A4%97" TargetMode="External"/><Relationship Id="rId4" Type="http://schemas.openxmlformats.org/officeDocument/2006/relationships/hyperlink" Target="https://hi.wikipedia.org/wiki/%E0%A4%AD%E0%A4%AF" TargetMode="External"/></Relationships>
</file>

<file path=ppt/slides/_rels/slide6.xml.rels><?xml version="1.0" encoding="UTF-8" standalone="yes"?>
<Relationships xmlns="http://schemas.openxmlformats.org/package/2006/relationships"><Relationship Id="rId2" Type="http://schemas.openxmlformats.org/officeDocument/2006/relationships/hyperlink" Target="https://www.hindisahityadarpan.in/2016/12/bhagawat-geeta-ch2-sankhyayog-hindi.html"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98357" y="428368"/>
            <a:ext cx="7801232" cy="897925"/>
          </a:xfrm>
        </p:spPr>
        <p:txBody>
          <a:bodyPr>
            <a:normAutofit fontScale="90000"/>
          </a:bodyPr>
          <a:lstStyle/>
          <a:p>
            <a:r>
              <a:rPr lang="hi-IN" sz="4400" b="1" dirty="0" smtClean="0"/>
              <a:t>	</a:t>
            </a:r>
            <a:br>
              <a:rPr lang="hi-IN" sz="4400" b="1" dirty="0" smtClean="0"/>
            </a:br>
            <a:r>
              <a:rPr lang="hi-IN" sz="4400" b="1" dirty="0"/>
              <a:t/>
            </a:r>
            <a:br>
              <a:rPr lang="hi-IN" sz="4400" b="1" dirty="0"/>
            </a:br>
            <a:r>
              <a:rPr lang="hi-IN" sz="4400" b="1" dirty="0" smtClean="0"/>
              <a:t/>
            </a:r>
            <a:br>
              <a:rPr lang="hi-IN" sz="4400" b="1" dirty="0" smtClean="0"/>
            </a:br>
            <a:r>
              <a:rPr lang="hi-IN" sz="4400" b="1" dirty="0"/>
              <a:t/>
            </a:r>
            <a:br>
              <a:rPr lang="hi-IN" sz="4400" b="1" dirty="0"/>
            </a:br>
            <a:r>
              <a:rPr lang="hi-IN" sz="4400" b="1" dirty="0" smtClean="0"/>
              <a:t/>
            </a:r>
            <a:br>
              <a:rPr lang="hi-IN" sz="4400" b="1" dirty="0" smtClean="0"/>
            </a:br>
            <a:r>
              <a:rPr lang="hi-IN" sz="4400" b="1" dirty="0"/>
              <a:t>	</a:t>
            </a:r>
            <a:r>
              <a:rPr lang="hi-IN" sz="4400" b="1" dirty="0" smtClean="0"/>
              <a:t>	</a:t>
            </a:r>
            <a:r>
              <a:rPr lang="hi-IN" sz="4400" b="1" dirty="0" smtClean="0"/>
              <a:t>श्रीमद्भगवद्गीता</a:t>
            </a:r>
            <a:r>
              <a:rPr lang="hi-IN" sz="4400" b="1" dirty="0"/>
              <a:t/>
            </a:r>
            <a:br>
              <a:rPr lang="hi-IN" sz="4400" b="1" dirty="0"/>
            </a:br>
            <a:endParaRPr lang="en-IN" sz="4400" b="1" dirty="0"/>
          </a:p>
        </p:txBody>
      </p:sp>
      <p:sp>
        <p:nvSpPr>
          <p:cNvPr id="3" name="Subtitle 2"/>
          <p:cNvSpPr>
            <a:spLocks noGrp="1"/>
          </p:cNvSpPr>
          <p:nvPr>
            <p:ph type="subTitle" idx="1"/>
          </p:nvPr>
        </p:nvSpPr>
        <p:spPr>
          <a:xfrm>
            <a:off x="2215978" y="1466334"/>
            <a:ext cx="8163699" cy="3945925"/>
          </a:xfrm>
        </p:spPr>
        <p:txBody>
          <a:bodyPr>
            <a:normAutofit/>
          </a:bodyPr>
          <a:lstStyle/>
          <a:p>
            <a:pPr algn="just"/>
            <a:r>
              <a:rPr lang="hi-IN" sz="2000" dirty="0">
                <a:hlinkClick r:id="rId2" tooltip="महाभारत"/>
              </a:rPr>
              <a:t>महाभारत</a:t>
            </a:r>
            <a:r>
              <a:rPr lang="hi-IN" sz="2000" dirty="0"/>
              <a:t> युद्ध आरम्भ होने के ठीक पहले भगवान </a:t>
            </a:r>
            <a:r>
              <a:rPr lang="hi-IN" sz="2000" dirty="0">
                <a:hlinkClick r:id="rId3" tooltip="श्रीकृष्ण"/>
              </a:rPr>
              <a:t>श्रीकृष्ण</a:t>
            </a:r>
            <a:r>
              <a:rPr lang="hi-IN" sz="2000" dirty="0"/>
              <a:t> ने </a:t>
            </a:r>
            <a:r>
              <a:rPr lang="hi-IN" sz="2000" dirty="0">
                <a:hlinkClick r:id="rId4" tooltip="अर्जुन"/>
              </a:rPr>
              <a:t>अर्जुन</a:t>
            </a:r>
            <a:r>
              <a:rPr lang="hi-IN" sz="2000" dirty="0"/>
              <a:t> को जो </a:t>
            </a:r>
            <a:r>
              <a:rPr lang="hi-IN" sz="2000" dirty="0">
                <a:hlinkClick r:id="rId5" tooltip="उपदेश"/>
              </a:rPr>
              <a:t>उपदेश</a:t>
            </a:r>
            <a:r>
              <a:rPr lang="hi-IN" sz="2000" dirty="0"/>
              <a:t> दिया वह </a:t>
            </a:r>
            <a:r>
              <a:rPr lang="hi-IN" sz="2000" b="1" dirty="0"/>
              <a:t>श्रीमद्भगवद्गीता</a:t>
            </a:r>
            <a:r>
              <a:rPr lang="hi-IN" sz="2000" dirty="0"/>
              <a:t> के नाम से प्रसिद्ध है। यह </a:t>
            </a:r>
            <a:r>
              <a:rPr lang="hi-IN" sz="2000" dirty="0">
                <a:hlinkClick r:id="rId2" tooltip="महाभारत"/>
              </a:rPr>
              <a:t>महाभारत</a:t>
            </a:r>
            <a:r>
              <a:rPr lang="hi-IN" sz="2000" dirty="0"/>
              <a:t> के </a:t>
            </a:r>
            <a:r>
              <a:rPr lang="hi-IN" sz="2000" dirty="0">
                <a:hlinkClick r:id="rId6" tooltip="भीष्मपर्व"/>
              </a:rPr>
              <a:t>भीष्मपर्व</a:t>
            </a:r>
            <a:r>
              <a:rPr lang="hi-IN" sz="2000" dirty="0"/>
              <a:t> का अंग है। गीता में 18 अध्याय और 700 श्लोक हैं।</a:t>
            </a:r>
            <a:r>
              <a:rPr lang="hi-IN" sz="2000" baseline="30000" dirty="0">
                <a:hlinkClick r:id="rId7"/>
              </a:rPr>
              <a:t>[1]</a:t>
            </a:r>
            <a:r>
              <a:rPr lang="hi-IN" sz="2000" dirty="0"/>
              <a:t>आज से (सन 2022) लगभग 5560 वर्ष पहले गीता जी का ज्ञान बोला गया था। गीता की गणना </a:t>
            </a:r>
            <a:r>
              <a:rPr lang="hi-IN" sz="2000" dirty="0">
                <a:hlinkClick r:id="rId8" tooltip="प्रस्थानत्रयी"/>
              </a:rPr>
              <a:t>प्रस्थानत्रयी</a:t>
            </a:r>
            <a:r>
              <a:rPr lang="hi-IN" sz="2000" dirty="0"/>
              <a:t> में की जाती है, जिसमें </a:t>
            </a:r>
            <a:r>
              <a:rPr lang="hi-IN" sz="2000" dirty="0">
                <a:hlinkClick r:id="rId9" tooltip="उपनिषद्"/>
              </a:rPr>
              <a:t>उपनिषद्</a:t>
            </a:r>
            <a:r>
              <a:rPr lang="hi-IN" sz="2000" dirty="0"/>
              <a:t> और </a:t>
            </a:r>
            <a:r>
              <a:rPr lang="hi-IN" sz="2000" dirty="0">
                <a:hlinkClick r:id="rId10" tooltip="ब्रह्मसूत्र"/>
              </a:rPr>
              <a:t>ब्रह्मसूत्र</a:t>
            </a:r>
            <a:r>
              <a:rPr lang="hi-IN" sz="2000" dirty="0"/>
              <a:t> भी सम्मिलित हैं। अतएव भारतीय परम्परा के अनुसार गीता का स्थान वही है जो </a:t>
            </a:r>
            <a:r>
              <a:rPr lang="hi-IN" sz="2000" dirty="0" smtClean="0"/>
              <a:t>उपनिषद् </a:t>
            </a:r>
            <a:r>
              <a:rPr lang="hi-IN" sz="2000" dirty="0"/>
              <a:t>और धर्मसूत्रों का है</a:t>
            </a:r>
            <a:r>
              <a:rPr lang="hi-IN" sz="2000" dirty="0" smtClean="0"/>
              <a:t>।</a:t>
            </a:r>
            <a:endParaRPr lang="en-US" sz="2000" dirty="0" smtClean="0"/>
          </a:p>
          <a:p>
            <a:pPr algn="just"/>
            <a:r>
              <a:rPr lang="hi-IN" sz="2000" dirty="0">
                <a:hlinkClick r:id="rId2" tooltip="महाभारत"/>
              </a:rPr>
              <a:t>महाभारत</a:t>
            </a:r>
            <a:r>
              <a:rPr lang="hi-IN" sz="2000" dirty="0"/>
              <a:t> के युद्ध के समय जब </a:t>
            </a:r>
            <a:r>
              <a:rPr lang="hi-IN" sz="2000" dirty="0">
                <a:hlinkClick r:id="rId4" tooltip="अर्जुन"/>
              </a:rPr>
              <a:t>अर्जुन</a:t>
            </a:r>
            <a:r>
              <a:rPr lang="hi-IN" sz="2000" dirty="0"/>
              <a:t> युद्ध करने से मना करते हैं तब श्री कृष्ण उन्हें उपदेश देते है और कर्म व धर्म के सच्चे ज्ञान से अवगत कराते हैं। श्री कृष्ण के इन्हीं उपदेशों को “भगवत गीता” नामक ग्रंथ में संकलित किया गया है।</a:t>
            </a:r>
            <a:endParaRPr lang="en-IN" sz="2000" dirty="0"/>
          </a:p>
        </p:txBody>
      </p:sp>
    </p:spTree>
    <p:extLst>
      <p:ext uri="{BB962C8B-B14F-4D97-AF65-F5344CB8AC3E}">
        <p14:creationId xmlns:p14="http://schemas.microsoft.com/office/powerpoint/2010/main" val="29178865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hi-IN" dirty="0" smtClean="0"/>
              <a:t> 		</a:t>
            </a:r>
            <a:r>
              <a:rPr lang="hi-IN" sz="4400" b="1" dirty="0" smtClean="0"/>
              <a:t>दूसरा-</a:t>
            </a:r>
            <a:r>
              <a:rPr lang="hi-IN" sz="4400" b="1" dirty="0" smtClean="0"/>
              <a:t>अध्याय </a:t>
            </a:r>
            <a:br>
              <a:rPr lang="hi-IN" sz="4400" b="1" dirty="0" smtClean="0"/>
            </a:br>
            <a:r>
              <a:rPr lang="hi-IN" sz="4400" b="1" dirty="0" smtClean="0"/>
              <a:t>			</a:t>
            </a:r>
            <a:r>
              <a:rPr lang="hi-IN" sz="4400" dirty="0" smtClean="0">
                <a:solidFill>
                  <a:srgbClr val="FF0000"/>
                </a:solidFill>
              </a:rPr>
              <a:t>(</a:t>
            </a:r>
            <a:r>
              <a:rPr lang="hi-IN" sz="4000" dirty="0" smtClean="0">
                <a:solidFill>
                  <a:srgbClr val="FF0000"/>
                </a:solidFill>
                <a:hlinkClick r:id="rId2" tooltip="सांख्य दर्शन"/>
              </a:rPr>
              <a:t>सांख्ययोग</a:t>
            </a:r>
            <a:r>
              <a:rPr lang="hi-IN" sz="4000" dirty="0" smtClean="0">
                <a:solidFill>
                  <a:srgbClr val="FF0000"/>
                </a:solidFill>
              </a:rPr>
              <a:t>)</a:t>
            </a:r>
            <a:r>
              <a:rPr lang="hi-IN" sz="4400" dirty="0">
                <a:solidFill>
                  <a:srgbClr val="FF0000"/>
                </a:solidFill>
              </a:rPr>
              <a:t/>
            </a:r>
            <a:br>
              <a:rPr lang="hi-IN" sz="4400" dirty="0">
                <a:solidFill>
                  <a:srgbClr val="FF0000"/>
                </a:solidFill>
              </a:rPr>
            </a:br>
            <a:r>
              <a:rPr lang="hi-IN" sz="4400" b="1" dirty="0" smtClean="0"/>
              <a:t> </a:t>
            </a:r>
            <a:endParaRPr lang="en-IN" sz="4400" b="1" dirty="0"/>
          </a:p>
        </p:txBody>
      </p:sp>
      <p:sp>
        <p:nvSpPr>
          <p:cNvPr id="3" name="Content Placeholder 2"/>
          <p:cNvSpPr>
            <a:spLocks noGrp="1"/>
          </p:cNvSpPr>
          <p:nvPr>
            <p:ph idx="1"/>
          </p:nvPr>
        </p:nvSpPr>
        <p:spPr/>
        <p:txBody>
          <a:bodyPr/>
          <a:lstStyle/>
          <a:p>
            <a:pPr marL="0" indent="0">
              <a:buNone/>
            </a:pPr>
            <a:r>
              <a:rPr lang="hi-IN" sz="3200" dirty="0" smtClean="0"/>
              <a:t>वर्ण्य-विषय:</a:t>
            </a:r>
            <a:r>
              <a:rPr lang="hi-IN" sz="2800" dirty="0" smtClean="0"/>
              <a:t> </a:t>
            </a:r>
          </a:p>
          <a:p>
            <a:r>
              <a:rPr lang="hi-IN" dirty="0" smtClean="0"/>
              <a:t>अर्जुन </a:t>
            </a:r>
            <a:r>
              <a:rPr lang="hi-IN" dirty="0"/>
              <a:t>की कायरता के विषय में अर्जुन कृष्ण संवाद</a:t>
            </a:r>
          </a:p>
          <a:p>
            <a:r>
              <a:rPr lang="hi-IN" dirty="0"/>
              <a:t>सांख्य योग</a:t>
            </a:r>
          </a:p>
          <a:p>
            <a:r>
              <a:rPr lang="hi-IN" dirty="0"/>
              <a:t>कर्मयोग</a:t>
            </a:r>
          </a:p>
          <a:p>
            <a:r>
              <a:rPr lang="hi-IN" dirty="0"/>
              <a:t>स्थिर बुद्धि व्यक्ति के </a:t>
            </a:r>
            <a:r>
              <a:rPr lang="hi-IN" dirty="0" smtClean="0"/>
              <a:t>गुण</a:t>
            </a:r>
            <a:endParaRPr lang="en-IN" dirty="0"/>
          </a:p>
        </p:txBody>
      </p:sp>
    </p:spTree>
    <p:extLst>
      <p:ext uri="{BB962C8B-B14F-4D97-AF65-F5344CB8AC3E}">
        <p14:creationId xmlns:p14="http://schemas.microsoft.com/office/powerpoint/2010/main" val="8799687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87827" y="442877"/>
            <a:ext cx="9074450" cy="282052"/>
          </a:xfrm>
        </p:spPr>
        <p:txBody>
          <a:bodyPr>
            <a:normAutofit fontScale="90000"/>
          </a:bodyPr>
          <a:lstStyle/>
          <a:p>
            <a:endParaRPr lang="en-IN" sz="3200" dirty="0"/>
          </a:p>
        </p:txBody>
      </p:sp>
      <p:sp>
        <p:nvSpPr>
          <p:cNvPr id="3" name="Content Placeholder 2"/>
          <p:cNvSpPr>
            <a:spLocks noGrp="1"/>
          </p:cNvSpPr>
          <p:nvPr>
            <p:ph idx="1"/>
          </p:nvPr>
        </p:nvSpPr>
        <p:spPr>
          <a:xfrm>
            <a:off x="2405449" y="1359244"/>
            <a:ext cx="8155459" cy="4551978"/>
          </a:xfrm>
        </p:spPr>
        <p:txBody>
          <a:bodyPr>
            <a:noAutofit/>
          </a:bodyPr>
          <a:lstStyle/>
          <a:p>
            <a:pPr algn="just"/>
            <a:r>
              <a:rPr lang="hi-IN" sz="2000" dirty="0"/>
              <a:t>दूसरे अध्याय का नाम </a:t>
            </a:r>
            <a:r>
              <a:rPr lang="hi-IN" sz="2000" dirty="0">
                <a:hlinkClick r:id="rId2" tooltip="सांख्य दर्शन"/>
              </a:rPr>
              <a:t>सांख्ययोग</a:t>
            </a:r>
            <a:r>
              <a:rPr lang="hi-IN" sz="2000" dirty="0"/>
              <a:t> है। इसमें जीवन की दो प्राचीन संमानित </a:t>
            </a:r>
            <a:r>
              <a:rPr lang="hi-IN" sz="2000" dirty="0">
                <a:hlinkClick r:id="rId3" tooltip="परम्परा"/>
              </a:rPr>
              <a:t>परंपराओं</a:t>
            </a:r>
            <a:r>
              <a:rPr lang="hi-IN" sz="2000" dirty="0"/>
              <a:t> का तर्कों द्वारा वर्णन आया है। अर्जुन को उस कृपण स्थिति में रोते देखकर कृष्ण ने उनका </a:t>
            </a:r>
            <a:r>
              <a:rPr lang="hi-IN" sz="2000" dirty="0">
                <a:hlinkClick r:id="rId4" tooltip="ध्यान"/>
              </a:rPr>
              <a:t>ध्यान</a:t>
            </a:r>
            <a:r>
              <a:rPr lang="hi-IN" sz="2000" dirty="0"/>
              <a:t> दिलाया है कि इस प्रकार का क्लैव्य और हृदय की क्षुद्र दुर्बलता अर्जुन जैसे वीर के लिए उचित नहीं।</a:t>
            </a:r>
          </a:p>
          <a:p>
            <a:pPr algn="just"/>
            <a:r>
              <a:rPr lang="hi-IN" sz="2000" dirty="0"/>
              <a:t>कृष्ण ने अर्जुन की अब तक दी हुई सब युक्तियों को प्रज्ञावाद का झूठा रूप कहा। उनकी युक्ति यह है कि प्रज्ञादर्शन काल, कर्म और स्वभाव से होनेवाले संसार की सब घटनाओं और स्थितियों को अनिवार्य रूप से स्वीकार करता है। जीना और मरना, जन्म लेना और बढ़ना, विषयों का आना और जाना। सुख और दुख का अनुभव, ये तो संसार में होते ही हैं, इसी को प्राचीन आचार्य पर्यायवाद का नाम भी देते थे। </a:t>
            </a:r>
            <a:endParaRPr lang="hi-IN" sz="2000" dirty="0" smtClean="0"/>
          </a:p>
          <a:p>
            <a:pPr algn="just"/>
            <a:r>
              <a:rPr lang="hi-IN" sz="2000" dirty="0" smtClean="0"/>
              <a:t>काल </a:t>
            </a:r>
            <a:r>
              <a:rPr lang="hi-IN" sz="2000" dirty="0"/>
              <a:t>की चक्रगति इन सब स्थितियों को लाती है और ले जाती है। जीवन के इस स्वभाव को जान लेने पर फिर शोक नहीं होता। यही भगवान का व्यंग्य है कि प्रज्ञा के दृष्टिकोण को मानते हुए भी अर्जुन इस प्रकार के मोह में क्यों पड़ गया है</a:t>
            </a:r>
            <a:r>
              <a:rPr lang="hi-IN" sz="2000" dirty="0" smtClean="0"/>
              <a:t>।</a:t>
            </a:r>
            <a:endParaRPr lang="hi-IN" sz="2000" dirty="0"/>
          </a:p>
        </p:txBody>
      </p:sp>
    </p:spTree>
    <p:extLst>
      <p:ext uri="{BB962C8B-B14F-4D97-AF65-F5344CB8AC3E}">
        <p14:creationId xmlns:p14="http://schemas.microsoft.com/office/powerpoint/2010/main" val="42098316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0822" y="624110"/>
            <a:ext cx="8843790" cy="842225"/>
          </a:xfrm>
        </p:spPr>
        <p:txBody>
          <a:bodyPr/>
          <a:lstStyle/>
          <a:p>
            <a:endParaRPr lang="en-IN" dirty="0"/>
          </a:p>
        </p:txBody>
      </p:sp>
      <p:sp>
        <p:nvSpPr>
          <p:cNvPr id="3" name="Content Placeholder 2"/>
          <p:cNvSpPr>
            <a:spLocks noGrp="1"/>
          </p:cNvSpPr>
          <p:nvPr>
            <p:ph idx="1"/>
          </p:nvPr>
        </p:nvSpPr>
        <p:spPr>
          <a:xfrm>
            <a:off x="2487827" y="1606378"/>
            <a:ext cx="9016785" cy="4304844"/>
          </a:xfrm>
        </p:spPr>
        <p:txBody>
          <a:bodyPr>
            <a:noAutofit/>
          </a:bodyPr>
          <a:lstStyle/>
          <a:p>
            <a:pPr algn="just"/>
            <a:r>
              <a:rPr lang="hi-IN" sz="2000" dirty="0"/>
              <a:t>ऊपर के दृष्टिकोण का एक आवश्यक अंग जीवन की नित्यता और शरीर की अनित्यता था। नित्य जीव के लिए शोक करना उतना ही व्यर्थ है जितना अनित्य शरीर को बचाने की चिंता। ये दोनों अपरिहार्य हैं। जन्म और मृत्यु बारी बारी से होते ही हैं, ऐसा समझकर शोक करना उचित नहीं है।</a:t>
            </a:r>
          </a:p>
          <a:p>
            <a:pPr algn="just"/>
            <a:r>
              <a:rPr lang="hi-IN" sz="2000" dirty="0"/>
              <a:t>फिर एक दूसरा दृष्टिकोण स्वधर्म का है। जन्म से ही प्रकृति ने सबके लिए एक धर्म नियत कर दिया है। उसमें जीवन का मार्ग, इच्छाओं की परिधि, कर्म की शक्ति सभी कुछ आ जाता है। इससे निकल कर नहीं भागा जा सकता। कोई भागे भी तो प्रकृत्ति उसे फिर खींच लाती है।</a:t>
            </a:r>
          </a:p>
          <a:p>
            <a:pPr algn="just"/>
            <a:r>
              <a:rPr lang="hi-IN" sz="2000" dirty="0"/>
              <a:t>इस प्रकार काल का परिवर्तन या परिमाण, जीव की नित्यता और अपना स्वधर्म या स्वभाव जिन युक्तियों से भगवान् ने अर्जुन को समझाया है उसे उन्होंने सांख्य की बुद्धि कहा है। इससे आगे अर्जुन के प्रश्न न करने पर भी उन्होंने योगमार्ग की बुद्धि का भी वर्णन किया। यह बुद्धि </a:t>
            </a:r>
            <a:r>
              <a:rPr lang="hi-IN" sz="2000" dirty="0">
                <a:hlinkClick r:id="rId2" tooltip="कर्म"/>
              </a:rPr>
              <a:t>कर्म</a:t>
            </a:r>
            <a:r>
              <a:rPr lang="hi-IN" sz="2000" dirty="0"/>
              <a:t> या प्रवृत्ति मार्ग के आग्रह की बुद्धि है इसमें कर्म करते हुए कर्म के फल की </a:t>
            </a:r>
            <a:r>
              <a:rPr lang="hi-IN" sz="2000" dirty="0">
                <a:hlinkClick r:id="rId3" tooltip="आसक्ति"/>
              </a:rPr>
              <a:t>आसक्ति</a:t>
            </a:r>
            <a:r>
              <a:rPr lang="hi-IN" sz="2000" dirty="0"/>
              <a:t> से अपने को बचाना आवश्यक है। कर्मयोगी के लिए सबसे बड़ा डर यही है कि वह फल की इच्छा के दल दल में फँस जाता है; उससे उसे बचना चाहिए।</a:t>
            </a:r>
          </a:p>
          <a:p>
            <a:pPr algn="just"/>
            <a:endParaRPr lang="en-IN" sz="2000" dirty="0"/>
          </a:p>
        </p:txBody>
      </p:sp>
    </p:spTree>
    <p:extLst>
      <p:ext uri="{BB962C8B-B14F-4D97-AF65-F5344CB8AC3E}">
        <p14:creationId xmlns:p14="http://schemas.microsoft.com/office/powerpoint/2010/main" val="27643166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9213" y="624110"/>
            <a:ext cx="8915400" cy="693944"/>
          </a:xfrm>
        </p:spPr>
        <p:txBody>
          <a:bodyPr/>
          <a:lstStyle/>
          <a:p>
            <a:endParaRPr lang="en-IN" dirty="0"/>
          </a:p>
        </p:txBody>
      </p:sp>
      <p:sp>
        <p:nvSpPr>
          <p:cNvPr id="3" name="Content Placeholder 2"/>
          <p:cNvSpPr>
            <a:spLocks noGrp="1"/>
          </p:cNvSpPr>
          <p:nvPr>
            <p:ph idx="1"/>
          </p:nvPr>
        </p:nvSpPr>
        <p:spPr>
          <a:xfrm>
            <a:off x="2463114" y="1425146"/>
            <a:ext cx="8402594" cy="4486076"/>
          </a:xfrm>
        </p:spPr>
        <p:txBody>
          <a:bodyPr>
            <a:normAutofit lnSpcReduction="10000"/>
          </a:bodyPr>
          <a:lstStyle/>
          <a:p>
            <a:pPr algn="just"/>
            <a:r>
              <a:rPr lang="hi-IN" sz="2000" dirty="0"/>
              <a:t>अर्जुन को संदेह हुआ कि क्या इस प्रकार की बुद्धि प्राप्त करना संभव है। व्यक्ति कर्म करे और फल न चाहे तो उसकी क्या स्थिति होगी, यह एक व्यावहारिक शंका थी। उसने पूछा कि इस प्रकार का दृढ़ प्रज्ञावाला व्यक्ति जीवन का व्यवहार कैसे करता है? आना, जाना, खाना, पीना, कर्म करना, उनमें लिप्त होकर भी निर्लेप कैसे रहा जा सकता है? कृष्ण ने कितने ही प्रकार के बाह्य इंद्रियों की अपेक्षा मन के संयम की व्याख्या की है</a:t>
            </a:r>
            <a:r>
              <a:rPr lang="hi-IN" sz="2000" dirty="0" smtClean="0"/>
              <a:t>।</a:t>
            </a:r>
          </a:p>
          <a:p>
            <a:pPr algn="just"/>
            <a:r>
              <a:rPr lang="hi-IN" sz="2000" dirty="0"/>
              <a:t> </a:t>
            </a:r>
            <a:r>
              <a:rPr lang="hi-IN" sz="2000" dirty="0">
                <a:hlinkClick r:id="rId2" tooltip="काम"/>
              </a:rPr>
              <a:t>काम</a:t>
            </a:r>
            <a:r>
              <a:rPr lang="hi-IN" sz="2000" dirty="0"/>
              <a:t>, </a:t>
            </a:r>
            <a:r>
              <a:rPr lang="hi-IN" sz="2000" dirty="0">
                <a:hlinkClick r:id="rId3" tooltip="क्रोध"/>
              </a:rPr>
              <a:t>क्रोध</a:t>
            </a:r>
            <a:r>
              <a:rPr lang="hi-IN" sz="2000" dirty="0"/>
              <a:t>, </a:t>
            </a:r>
            <a:r>
              <a:rPr lang="hi-IN" sz="2000" dirty="0">
                <a:hlinkClick r:id="rId4" tooltip="भय"/>
              </a:rPr>
              <a:t>भय</a:t>
            </a:r>
            <a:r>
              <a:rPr lang="hi-IN" sz="2000" dirty="0"/>
              <a:t>, </a:t>
            </a:r>
            <a:r>
              <a:rPr lang="hi-IN" sz="2000" dirty="0">
                <a:hlinkClick r:id="rId5" tooltip="राग"/>
              </a:rPr>
              <a:t>राग</a:t>
            </a:r>
            <a:r>
              <a:rPr lang="hi-IN" sz="2000" dirty="0"/>
              <a:t>, द्वेष के द्वारा मन का सौम्यभाव बिगड़ जाता है और इंद्रियाँ वश में नहीं रहतीं। इंद्रियजय ही सबसे बड़ी आत्मजय है। बाहर से कोई विषयों को छोड़ भी दे तो भी भीतर का मन नहीं मानता। विषयों का स्वाद जब मन से जाता है, तभी मन प्रफुल्लित, शांत और सुखी होता है</a:t>
            </a:r>
            <a:r>
              <a:rPr lang="hi-IN" sz="2000" dirty="0" smtClean="0"/>
              <a:t>।</a:t>
            </a:r>
          </a:p>
          <a:p>
            <a:pPr algn="just"/>
            <a:r>
              <a:rPr lang="hi-IN" sz="2000" dirty="0" smtClean="0"/>
              <a:t> </a:t>
            </a:r>
            <a:r>
              <a:rPr lang="hi-IN" sz="2000" dirty="0"/>
              <a:t>समुद्र में नदियाँ आकर मिलती हैं पर वह अपनी मर्यादा नहीं छोड़ता। ऐसे ही संसार में रहते हुए, उसके व्यवहारों को स्वीकारते हुए, अनेक कामनाओं का प्रवेश मन में होता रहता है। किंतु उनसे जिसका मन अपनी मर्यादा नहीं खोता उसे ही शांति मिलती हैं। इसे प्राचीन अध्यात्म परिभाषा में गीता में ब्राह्मीस्थिति कहा है।</a:t>
            </a:r>
          </a:p>
          <a:p>
            <a:endParaRPr lang="en-IN" dirty="0"/>
          </a:p>
        </p:txBody>
      </p:sp>
    </p:spTree>
    <p:extLst>
      <p:ext uri="{BB962C8B-B14F-4D97-AF65-F5344CB8AC3E}">
        <p14:creationId xmlns:p14="http://schemas.microsoft.com/office/powerpoint/2010/main" val="15622135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hi-IN" sz="2800" b="1" dirty="0"/>
              <a:t>अथ </a:t>
            </a:r>
            <a:r>
              <a:rPr lang="hi-IN" sz="2800" b="1" dirty="0" smtClean="0"/>
              <a:t>द्वितीयोऽध्यायः </a:t>
            </a:r>
            <a:r>
              <a:rPr lang="hi-IN" sz="2800" b="1" dirty="0" smtClean="0"/>
              <a:t>सांख्ययोग</a:t>
            </a:r>
            <a:br>
              <a:rPr lang="hi-IN" sz="2800" b="1" dirty="0" smtClean="0"/>
            </a:br>
            <a:r>
              <a:rPr lang="hi-IN" sz="2800" b="1" u="sng" dirty="0" smtClean="0">
                <a:hlinkClick r:id="rId2"/>
              </a:rPr>
              <a:t>अर्जुन </a:t>
            </a:r>
            <a:r>
              <a:rPr lang="hi-IN" sz="2800" b="1" u="sng" dirty="0">
                <a:hlinkClick r:id="rId2"/>
              </a:rPr>
              <a:t>की कायरता के विषय में </a:t>
            </a:r>
            <a:r>
              <a:rPr lang="hi-IN" sz="2800" b="1" u="sng" dirty="0" smtClean="0">
                <a:hlinkClick r:id="rId2"/>
              </a:rPr>
              <a:t/>
            </a:r>
            <a:br>
              <a:rPr lang="hi-IN" sz="2800" b="1" u="sng" dirty="0" smtClean="0">
                <a:hlinkClick r:id="rId2"/>
              </a:rPr>
            </a:br>
            <a:r>
              <a:rPr lang="hi-IN" sz="2800" b="1" u="sng" dirty="0" smtClean="0">
                <a:hlinkClick r:id="rId2"/>
              </a:rPr>
              <a:t>श्री कृष्णार्जुन-संवाद</a:t>
            </a:r>
            <a:r>
              <a:rPr lang="hi-IN" sz="2800" b="1" dirty="0"/>
              <a:t/>
            </a:r>
            <a:br>
              <a:rPr lang="hi-IN" sz="2800" b="1" dirty="0"/>
            </a:br>
            <a:endParaRPr lang="en-IN" sz="2800" dirty="0"/>
          </a:p>
        </p:txBody>
      </p:sp>
      <p:sp>
        <p:nvSpPr>
          <p:cNvPr id="3" name="Content Placeholder 2"/>
          <p:cNvSpPr>
            <a:spLocks noGrp="1"/>
          </p:cNvSpPr>
          <p:nvPr>
            <p:ph idx="1"/>
          </p:nvPr>
        </p:nvSpPr>
        <p:spPr>
          <a:xfrm>
            <a:off x="2463114" y="2438400"/>
            <a:ext cx="7858897" cy="3472822"/>
          </a:xfrm>
        </p:spPr>
        <p:txBody>
          <a:bodyPr/>
          <a:lstStyle/>
          <a:p>
            <a:r>
              <a:rPr lang="hi-IN" sz="2000" dirty="0"/>
              <a:t>संजय उवाच</a:t>
            </a:r>
          </a:p>
          <a:p>
            <a:r>
              <a:rPr lang="hi-IN" sz="2000" dirty="0"/>
              <a:t>तं तथा कृपयाविष्टमश्रुपूर्णाकुलेक्षणम्‌ ।</a:t>
            </a:r>
            <a:br>
              <a:rPr lang="hi-IN" sz="2000" dirty="0"/>
            </a:br>
            <a:r>
              <a:rPr lang="hi-IN" sz="2000" dirty="0"/>
              <a:t>विषीदन्तमिदं वाक्यमुवाच मधुसूदनः ॥2.1॥</a:t>
            </a:r>
            <a:br>
              <a:rPr lang="hi-IN" sz="2000" dirty="0"/>
            </a:br>
            <a:endParaRPr lang="hi-IN" sz="2000" dirty="0"/>
          </a:p>
          <a:p>
            <a:r>
              <a:rPr lang="hi-IN" sz="2000" b="1" dirty="0"/>
              <a:t>भावार्थ : </a:t>
            </a:r>
            <a:r>
              <a:rPr lang="hi-IN" sz="2000" dirty="0"/>
              <a:t>संजय बोले- उस प्रकार करुणा से व्याप्त और आँसुओं से पूर्ण तथा व्याकुल नेत्रों वाले शोकयुक्त उस अर्जुन के प्रति भगवान मधुसूदन ने यह वचन कहा॥1॥</a:t>
            </a:r>
          </a:p>
          <a:p>
            <a:pPr marL="0" indent="0">
              <a:buNone/>
            </a:pPr>
            <a:r>
              <a:rPr lang="hi-IN" dirty="0"/>
              <a:t/>
            </a:r>
            <a:br>
              <a:rPr lang="hi-IN" dirty="0"/>
            </a:br>
            <a:endParaRPr lang="en-IN" dirty="0"/>
          </a:p>
        </p:txBody>
      </p:sp>
    </p:spTree>
    <p:extLst>
      <p:ext uri="{BB962C8B-B14F-4D97-AF65-F5344CB8AC3E}">
        <p14:creationId xmlns:p14="http://schemas.microsoft.com/office/powerpoint/2010/main" val="41466838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dirty="0" smtClean="0"/>
              <a:t>	श्रीभगवानुवाच</a:t>
            </a:r>
            <a:r>
              <a:rPr lang="hi-IN" dirty="0"/>
              <a:t/>
            </a:r>
            <a:br>
              <a:rPr lang="hi-IN" dirty="0"/>
            </a:br>
            <a:endParaRPr lang="en-IN" dirty="0"/>
          </a:p>
        </p:txBody>
      </p:sp>
      <p:sp>
        <p:nvSpPr>
          <p:cNvPr id="3" name="Content Placeholder 2"/>
          <p:cNvSpPr>
            <a:spLocks noGrp="1"/>
          </p:cNvSpPr>
          <p:nvPr>
            <p:ph idx="1"/>
          </p:nvPr>
        </p:nvSpPr>
        <p:spPr>
          <a:xfrm>
            <a:off x="2527022" y="1820563"/>
            <a:ext cx="7564329" cy="3319849"/>
          </a:xfrm>
        </p:spPr>
        <p:txBody>
          <a:bodyPr>
            <a:normAutofit/>
          </a:bodyPr>
          <a:lstStyle/>
          <a:p>
            <a:r>
              <a:rPr lang="hi-IN" sz="2000" dirty="0" smtClean="0"/>
              <a:t>कुतस्त्वा </a:t>
            </a:r>
            <a:r>
              <a:rPr lang="hi-IN" sz="2000" dirty="0"/>
              <a:t>कश्मलमिदं विषमे समुपस्थितम्‌ ।</a:t>
            </a:r>
            <a:br>
              <a:rPr lang="hi-IN" sz="2000" dirty="0"/>
            </a:br>
            <a:r>
              <a:rPr lang="hi-IN" sz="2000" dirty="0"/>
              <a:t>अनार्यजुष्टमस्वर्ग्यमकीर्तिकरमर्जुन॥2.2</a:t>
            </a:r>
            <a:r>
              <a:rPr lang="hi-IN" sz="2000" dirty="0" smtClean="0"/>
              <a:t>॥</a:t>
            </a:r>
            <a:endParaRPr lang="en-US" sz="2000" dirty="0" smtClean="0"/>
          </a:p>
          <a:p>
            <a:endParaRPr lang="en-US" sz="2000" dirty="0"/>
          </a:p>
          <a:p>
            <a:r>
              <a:rPr lang="hi-IN" sz="2000" b="1" dirty="0"/>
              <a:t>भावार्थ : </a:t>
            </a:r>
            <a:r>
              <a:rPr lang="hi-IN" sz="2000" dirty="0"/>
              <a:t>श्रीभगवान बोले- हे अर्जुन! तुझे इस असमय में यह मोह किस हेतु से प्राप्त हुआ? क्योंकि न तो यह श्रेष्ठ पुरुषों द्वारा आचरित है, न स्वर्ग को देने वाला है और न कीर्ति को करने वाला ही है॥2॥</a:t>
            </a:r>
          </a:p>
        </p:txBody>
      </p:sp>
    </p:spTree>
    <p:extLst>
      <p:ext uri="{BB962C8B-B14F-4D97-AF65-F5344CB8AC3E}">
        <p14:creationId xmlns:p14="http://schemas.microsoft.com/office/powerpoint/2010/main" val="6115203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9212" y="648824"/>
            <a:ext cx="8911687" cy="504473"/>
          </a:xfrm>
        </p:spPr>
        <p:txBody>
          <a:bodyPr>
            <a:normAutofit fontScale="90000"/>
          </a:bodyPr>
          <a:lstStyle/>
          <a:p>
            <a:endParaRPr lang="en-IN" dirty="0"/>
          </a:p>
        </p:txBody>
      </p:sp>
      <p:sp>
        <p:nvSpPr>
          <p:cNvPr id="3" name="Content Placeholder 2"/>
          <p:cNvSpPr>
            <a:spLocks noGrp="1"/>
          </p:cNvSpPr>
          <p:nvPr>
            <p:ph idx="1"/>
          </p:nvPr>
        </p:nvSpPr>
        <p:spPr>
          <a:xfrm>
            <a:off x="2487827" y="1400433"/>
            <a:ext cx="7924800" cy="4601406"/>
          </a:xfrm>
        </p:spPr>
        <p:txBody>
          <a:bodyPr>
            <a:normAutofit/>
          </a:bodyPr>
          <a:lstStyle/>
          <a:p>
            <a:r>
              <a:rPr lang="hi-IN" sz="2400" dirty="0"/>
              <a:t>क्लैब्यं मा स्म गमः पार्थ नैतत्त्वय्युपपद्यते ।</a:t>
            </a:r>
            <a:br>
              <a:rPr lang="hi-IN" sz="2400" dirty="0"/>
            </a:br>
            <a:r>
              <a:rPr lang="hi-IN" sz="2400" dirty="0"/>
              <a:t>क्षुद्रं हृदयदौर्बल्यं त्यक्त्वोत्तिष्ठ परन्तप ॥2.3</a:t>
            </a:r>
            <a:r>
              <a:rPr lang="hi-IN" sz="2400" dirty="0" smtClean="0"/>
              <a:t>॥</a:t>
            </a:r>
            <a:endParaRPr lang="en-US" sz="2400" dirty="0" smtClean="0"/>
          </a:p>
          <a:p>
            <a:endParaRPr lang="en-US" sz="2400" dirty="0" smtClean="0"/>
          </a:p>
          <a:p>
            <a:pPr algn="just"/>
            <a:r>
              <a:rPr lang="hi-IN" sz="2400" b="1" dirty="0"/>
              <a:t>भावार्थ : </a:t>
            </a:r>
            <a:r>
              <a:rPr lang="hi-IN" sz="2400" dirty="0"/>
              <a:t> इसलिए हे अर्जुन! नपुंसकता को मत प्राप्त हो, तुझमें यह उचित नहीं जान पड़ती। हे परंतप! हृदय की तुच्छ दुर्बलता को त्यागकर युद्ध के लिए खड़ा हो जा॥3॥</a:t>
            </a:r>
            <a:br>
              <a:rPr lang="hi-IN" sz="2400" dirty="0"/>
            </a:br>
            <a:endParaRPr lang="en-IN" sz="2400" dirty="0"/>
          </a:p>
        </p:txBody>
      </p:sp>
    </p:spTree>
    <p:extLst>
      <p:ext uri="{BB962C8B-B14F-4D97-AF65-F5344CB8AC3E}">
        <p14:creationId xmlns:p14="http://schemas.microsoft.com/office/powerpoint/2010/main" val="29522841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22141" y="634314"/>
            <a:ext cx="8382471" cy="1270685"/>
          </a:xfrm>
        </p:spPr>
        <p:txBody>
          <a:bodyPr>
            <a:normAutofit/>
          </a:bodyPr>
          <a:lstStyle/>
          <a:p>
            <a:r>
              <a:rPr lang="hi-IN" dirty="0"/>
              <a:t>अर्जुन उवाच</a:t>
            </a:r>
            <a:br>
              <a:rPr lang="hi-IN" dirty="0"/>
            </a:br>
            <a:endParaRPr lang="en-IN" dirty="0"/>
          </a:p>
        </p:txBody>
      </p:sp>
      <p:sp>
        <p:nvSpPr>
          <p:cNvPr id="3" name="Content Placeholder 2"/>
          <p:cNvSpPr>
            <a:spLocks noGrp="1"/>
          </p:cNvSpPr>
          <p:nvPr>
            <p:ph idx="1"/>
          </p:nvPr>
        </p:nvSpPr>
        <p:spPr>
          <a:xfrm>
            <a:off x="2553730" y="1746422"/>
            <a:ext cx="7669427" cy="4164800"/>
          </a:xfrm>
        </p:spPr>
        <p:txBody>
          <a:bodyPr/>
          <a:lstStyle/>
          <a:p>
            <a:r>
              <a:rPr lang="hi-IN" sz="2400" dirty="0" smtClean="0"/>
              <a:t>कथं </a:t>
            </a:r>
            <a:r>
              <a:rPr lang="hi-IN" sz="2400" dirty="0"/>
              <a:t>भीष्ममहं सङ्‍ख्ये द्रोणं च मधुसूदन ।</a:t>
            </a:r>
            <a:br>
              <a:rPr lang="hi-IN" sz="2400" dirty="0"/>
            </a:br>
            <a:r>
              <a:rPr lang="hi-IN" sz="2400" dirty="0"/>
              <a:t>इषुभिः प्रतियोत्स्यामि पूजार्हावरिसूदन ॥2.4</a:t>
            </a:r>
            <a:r>
              <a:rPr lang="hi-IN" sz="2400" dirty="0" smtClean="0"/>
              <a:t>॥</a:t>
            </a:r>
            <a:endParaRPr lang="en-US" sz="2400" dirty="0" smtClean="0"/>
          </a:p>
          <a:p>
            <a:endParaRPr lang="en-US" sz="2400" dirty="0" smtClean="0"/>
          </a:p>
          <a:p>
            <a:pPr algn="just"/>
            <a:r>
              <a:rPr lang="hi-IN" sz="2400" b="1" dirty="0"/>
              <a:t>भावार्थ : </a:t>
            </a:r>
            <a:r>
              <a:rPr lang="hi-IN" sz="2400" dirty="0"/>
              <a:t>अर्जुन बोले- हे मधुसूदन! मैं रणभूमि में किस प्रकार बाणों से भीष्म पितामह और द्रोणाचार्य के विरुद्ध लड़ूँगा? क्योंकि हे अरिसूदन! वे दोनों ही पूजनीय हैं॥4॥</a:t>
            </a:r>
          </a:p>
          <a:p>
            <a:pPr algn="just"/>
            <a:endParaRPr lang="en-IN" sz="2400" dirty="0"/>
          </a:p>
        </p:txBody>
      </p:sp>
    </p:spTree>
    <p:extLst>
      <p:ext uri="{BB962C8B-B14F-4D97-AF65-F5344CB8AC3E}">
        <p14:creationId xmlns:p14="http://schemas.microsoft.com/office/powerpoint/2010/main" val="33718339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9212" y="615872"/>
            <a:ext cx="8911687" cy="537425"/>
          </a:xfrm>
        </p:spPr>
        <p:txBody>
          <a:bodyPr>
            <a:normAutofit fontScale="90000"/>
          </a:bodyPr>
          <a:lstStyle/>
          <a:p>
            <a:endParaRPr lang="en-IN"/>
          </a:p>
        </p:txBody>
      </p:sp>
      <p:sp>
        <p:nvSpPr>
          <p:cNvPr id="3" name="Content Placeholder 2"/>
          <p:cNvSpPr>
            <a:spLocks noGrp="1"/>
          </p:cNvSpPr>
          <p:nvPr>
            <p:ph idx="1"/>
          </p:nvPr>
        </p:nvSpPr>
        <p:spPr>
          <a:xfrm>
            <a:off x="2438400" y="1416908"/>
            <a:ext cx="7817708" cy="4420173"/>
          </a:xfrm>
        </p:spPr>
        <p:txBody>
          <a:bodyPr>
            <a:noAutofit/>
          </a:bodyPr>
          <a:lstStyle/>
          <a:p>
            <a:r>
              <a:rPr lang="hi-IN" sz="2400" dirty="0"/>
              <a:t>गुरूनहत्वा हि महानुभावा-</a:t>
            </a:r>
            <a:br>
              <a:rPr lang="hi-IN" sz="2400" dirty="0"/>
            </a:br>
            <a:r>
              <a:rPr lang="hi-IN" sz="2400" dirty="0"/>
              <a:t>ञ्छ्रेयो भोक्तुं भैक्ष्यमपीह लोके ।</a:t>
            </a:r>
            <a:br>
              <a:rPr lang="hi-IN" sz="2400" dirty="0"/>
            </a:br>
            <a:r>
              <a:rPr lang="hi-IN" sz="2400" dirty="0"/>
              <a:t>हत्वार्थकामांस्तु गुरूनिहैव</a:t>
            </a:r>
            <a:br>
              <a:rPr lang="hi-IN" sz="2400" dirty="0"/>
            </a:br>
            <a:r>
              <a:rPr lang="hi-IN" sz="2400" dirty="0"/>
              <a:t>भुंजीय भोगान्‌ रुधिरप्रदिग्धान्‌ ॥2.5</a:t>
            </a:r>
            <a:r>
              <a:rPr lang="hi-IN" sz="2400" dirty="0" smtClean="0"/>
              <a:t>॥</a:t>
            </a:r>
            <a:endParaRPr lang="en-US" sz="2400" dirty="0" smtClean="0"/>
          </a:p>
          <a:p>
            <a:pPr marL="0" indent="0" algn="just">
              <a:buNone/>
            </a:pPr>
            <a:r>
              <a:rPr lang="hi-IN" sz="2400" dirty="0"/>
              <a:t/>
            </a:r>
            <a:br>
              <a:rPr lang="hi-IN" sz="2400" dirty="0"/>
            </a:br>
            <a:r>
              <a:rPr lang="hi-IN" sz="2400" b="1" dirty="0"/>
              <a:t>भावार्थ : </a:t>
            </a:r>
            <a:r>
              <a:rPr lang="hi-IN" sz="2400" dirty="0"/>
              <a:t>इसलिए इन महानुभाव गुरुजनों को न मारकर मैं इस लोक में भिक्षा का अन्न भी खाना कल्याणकारक समझता हूँ क्योंकि गुरुजनों को मारकर भी इस लोक में रुधिर से सने हुए अर्थ और कामरूप भोगों को ही तो भोगूँगा॥5॥</a:t>
            </a:r>
            <a:endParaRPr lang="en-IN" sz="2400" dirty="0"/>
          </a:p>
        </p:txBody>
      </p:sp>
    </p:spTree>
    <p:extLst>
      <p:ext uri="{BB962C8B-B14F-4D97-AF65-F5344CB8AC3E}">
        <p14:creationId xmlns:p14="http://schemas.microsoft.com/office/powerpoint/2010/main" val="4319622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9213" y="624110"/>
            <a:ext cx="8915400" cy="142009"/>
          </a:xfrm>
        </p:spPr>
        <p:txBody>
          <a:bodyPr>
            <a:normAutofit fontScale="90000"/>
          </a:bodyPr>
          <a:lstStyle/>
          <a:p>
            <a:endParaRPr lang="en-IN" dirty="0"/>
          </a:p>
        </p:txBody>
      </p:sp>
      <p:sp>
        <p:nvSpPr>
          <p:cNvPr id="3" name="Content Placeholder 2"/>
          <p:cNvSpPr>
            <a:spLocks noGrp="1"/>
          </p:cNvSpPr>
          <p:nvPr>
            <p:ph idx="1"/>
          </p:nvPr>
        </p:nvSpPr>
        <p:spPr>
          <a:xfrm>
            <a:off x="2479589" y="1227438"/>
            <a:ext cx="8106033" cy="4683784"/>
          </a:xfrm>
        </p:spPr>
        <p:txBody>
          <a:bodyPr>
            <a:noAutofit/>
          </a:bodyPr>
          <a:lstStyle/>
          <a:p>
            <a:r>
              <a:rPr lang="hi-IN" sz="2400" dirty="0"/>
              <a:t>न चैतद्विद्मः कतरन्नो गरीयो-</a:t>
            </a:r>
            <a:br>
              <a:rPr lang="hi-IN" sz="2400" dirty="0"/>
            </a:br>
            <a:r>
              <a:rPr lang="hi-IN" sz="2400" dirty="0"/>
              <a:t>यद्वा जयेम यदि वा नो जयेयुः ।</a:t>
            </a:r>
            <a:br>
              <a:rPr lang="hi-IN" sz="2400" dirty="0"/>
            </a:br>
            <a:r>
              <a:rPr lang="hi-IN" sz="2400" dirty="0"/>
              <a:t>यानेव हत्वा न जिजीविषाम-</a:t>
            </a:r>
            <a:br>
              <a:rPr lang="hi-IN" sz="2400" dirty="0"/>
            </a:br>
            <a:r>
              <a:rPr lang="hi-IN" sz="2400" dirty="0"/>
              <a:t>स्तेऽवस्थिताः प्रमुखे धार्तराष्ट्राः ॥2.6</a:t>
            </a:r>
            <a:r>
              <a:rPr lang="hi-IN" sz="2400" dirty="0" smtClean="0"/>
              <a:t>॥</a:t>
            </a:r>
            <a:endParaRPr lang="en-US" sz="2400" dirty="0" smtClean="0"/>
          </a:p>
          <a:p>
            <a:pPr algn="just"/>
            <a:r>
              <a:rPr lang="hi-IN" sz="2400" b="1" dirty="0"/>
              <a:t>भावार्थ : </a:t>
            </a:r>
            <a:r>
              <a:rPr lang="hi-IN" sz="2400" dirty="0"/>
              <a:t>हम यह भी नहीं जानते कि हमारे लिए युद्ध करना और न करना- इन दोनों में से कौन-सा श्रेष्ठ है, अथवा यह भी नहीं जानते कि उन्हें हम जीतेंगे या हमको वे जीतेंगे। और जिनको मारकर हम जीना भी नहीं चाहते, वे ही हमारे आत्मीय धृतराष्ट्र के पुत्र हमारे मुकाबले में खड़े हैं॥6॥</a:t>
            </a:r>
            <a:br>
              <a:rPr lang="hi-IN" sz="2400" dirty="0"/>
            </a:br>
            <a:endParaRPr lang="en-IN" sz="2400" dirty="0"/>
          </a:p>
        </p:txBody>
      </p:sp>
    </p:spTree>
    <p:extLst>
      <p:ext uri="{BB962C8B-B14F-4D97-AF65-F5344CB8AC3E}">
        <p14:creationId xmlns:p14="http://schemas.microsoft.com/office/powerpoint/2010/main" val="25125281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2589212" y="2133600"/>
            <a:ext cx="7881080" cy="3777622"/>
          </a:xfrm>
        </p:spPr>
        <p:txBody>
          <a:bodyPr>
            <a:noAutofit/>
          </a:bodyPr>
          <a:lstStyle/>
          <a:p>
            <a:r>
              <a:rPr lang="hi-IN" sz="2000" dirty="0"/>
              <a:t>कार्पण्यदोषोपहतस्वभावः</a:t>
            </a:r>
            <a:br>
              <a:rPr lang="hi-IN" sz="2000" dirty="0"/>
            </a:br>
            <a:r>
              <a:rPr lang="hi-IN" sz="2000" dirty="0"/>
              <a:t>पृच्छामि त्वां धर्मसम्मूढचेताः ।</a:t>
            </a:r>
            <a:br>
              <a:rPr lang="hi-IN" sz="2000" dirty="0"/>
            </a:br>
            <a:r>
              <a:rPr lang="hi-IN" sz="2000" dirty="0"/>
              <a:t>यच्छ्रेयः स्यान्निश्चितं ब्रूहि तन्मे</a:t>
            </a:r>
            <a:br>
              <a:rPr lang="hi-IN" sz="2000" dirty="0"/>
            </a:br>
            <a:r>
              <a:rPr lang="hi-IN" sz="2000" dirty="0"/>
              <a:t>शिष्यस्तेऽहं शाधि मां त्वां प्रपन्नम्‌ ॥2.7</a:t>
            </a:r>
            <a:r>
              <a:rPr lang="hi-IN" sz="2000" dirty="0" smtClean="0"/>
              <a:t>॥</a:t>
            </a:r>
            <a:endParaRPr lang="en-US" sz="2000" dirty="0" smtClean="0"/>
          </a:p>
          <a:p>
            <a:endParaRPr lang="en-US" sz="2000" dirty="0" smtClean="0"/>
          </a:p>
          <a:p>
            <a:pPr algn="just"/>
            <a:r>
              <a:rPr lang="hi-IN" sz="2000" b="1" dirty="0"/>
              <a:t>भावार्थ : </a:t>
            </a:r>
            <a:r>
              <a:rPr lang="hi-IN" sz="2000" dirty="0"/>
              <a:t>इसलिए कायरता रूप दोष से उपहत हुए स्वभाव वाला तथा धर्म के विषय में मोहित चित्त हुआ मैं आपसे पूछता हूँ कि जो साधन निश्चित कल्याणकारक हो, वह मेरे लिए कहिए क्योंकि मैं आपका शिष्य हूँ, इसलिए आपके शरण हुए मुझको शिक्षा दीजिए॥7॥</a:t>
            </a:r>
            <a:br>
              <a:rPr lang="hi-IN" sz="2000" dirty="0"/>
            </a:br>
            <a:endParaRPr lang="en-IN" sz="2000" dirty="0"/>
          </a:p>
        </p:txBody>
      </p:sp>
    </p:spTree>
    <p:extLst>
      <p:ext uri="{BB962C8B-B14F-4D97-AF65-F5344CB8AC3E}">
        <p14:creationId xmlns:p14="http://schemas.microsoft.com/office/powerpoint/2010/main" val="4057701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2589212" y="2133600"/>
            <a:ext cx="7666896" cy="3777622"/>
          </a:xfrm>
        </p:spPr>
        <p:txBody>
          <a:bodyPr>
            <a:normAutofit/>
          </a:bodyPr>
          <a:lstStyle/>
          <a:p>
            <a:r>
              <a:rPr lang="hi-IN" sz="2000" dirty="0"/>
              <a:t>न हि प्रपश्यामि ममापनुद्या-</a:t>
            </a:r>
            <a:br>
              <a:rPr lang="hi-IN" sz="2000" dirty="0"/>
            </a:br>
            <a:r>
              <a:rPr lang="hi-IN" sz="2000" dirty="0"/>
              <a:t>द्यच्छोकमुच्छोषणमिन्द्रियाणाम्‌ ।</a:t>
            </a:r>
            <a:br>
              <a:rPr lang="hi-IN" sz="2000" dirty="0"/>
            </a:br>
            <a:r>
              <a:rPr lang="hi-IN" sz="2000" dirty="0"/>
              <a:t>अवाप्य भूमावसपत्रमृद्धं-</a:t>
            </a:r>
            <a:br>
              <a:rPr lang="hi-IN" sz="2000" dirty="0"/>
            </a:br>
            <a:r>
              <a:rPr lang="hi-IN" sz="2000" dirty="0"/>
              <a:t>राज्यं सुराणामपि चाधिपत्यम्‌ ॥2.8</a:t>
            </a:r>
            <a:r>
              <a:rPr lang="hi-IN" sz="2000" dirty="0" smtClean="0"/>
              <a:t>॥</a:t>
            </a:r>
            <a:endParaRPr lang="en-US" sz="2000" dirty="0" smtClean="0"/>
          </a:p>
          <a:p>
            <a:pPr algn="just"/>
            <a:r>
              <a:rPr lang="hi-IN" sz="2000" dirty="0"/>
              <a:t/>
            </a:r>
            <a:br>
              <a:rPr lang="hi-IN" sz="2000" dirty="0"/>
            </a:br>
            <a:r>
              <a:rPr lang="hi-IN" sz="2000" b="1" dirty="0"/>
              <a:t>भावार्थ : </a:t>
            </a:r>
            <a:r>
              <a:rPr lang="hi-IN" sz="2000" dirty="0"/>
              <a:t>क्योंकि भूमि में निष्कण्टक, धन-धान्य सम्पन्न राज्य को और देवताओं के स्वामीपने को प्राप्त होकर भी मैं उस उपाय को नहीं देखता हूँ, जो मेरी इन्द्रियों के सुखाने वाले शोक को दूर कर सके॥8॥</a:t>
            </a:r>
            <a:endParaRPr lang="en-IN" sz="2000" dirty="0"/>
          </a:p>
        </p:txBody>
      </p:sp>
    </p:spTree>
    <p:extLst>
      <p:ext uri="{BB962C8B-B14F-4D97-AF65-F5344CB8AC3E}">
        <p14:creationId xmlns:p14="http://schemas.microsoft.com/office/powerpoint/2010/main" val="31398342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hi-IN" sz="3200" dirty="0"/>
              <a:t>संजय उवाच</a:t>
            </a:r>
            <a:br>
              <a:rPr lang="hi-IN" sz="3200" dirty="0"/>
            </a:br>
            <a:endParaRPr lang="hi-IN" sz="3200" dirty="0"/>
          </a:p>
        </p:txBody>
      </p:sp>
      <p:sp>
        <p:nvSpPr>
          <p:cNvPr id="3" name="Content Placeholder 2"/>
          <p:cNvSpPr>
            <a:spLocks noGrp="1"/>
          </p:cNvSpPr>
          <p:nvPr>
            <p:ph idx="1"/>
          </p:nvPr>
        </p:nvSpPr>
        <p:spPr>
          <a:xfrm>
            <a:off x="2589212" y="2133600"/>
            <a:ext cx="7765750" cy="3777622"/>
          </a:xfrm>
        </p:spPr>
        <p:txBody>
          <a:bodyPr>
            <a:normAutofit/>
          </a:bodyPr>
          <a:lstStyle/>
          <a:p>
            <a:r>
              <a:rPr lang="hi-IN" sz="2400" dirty="0"/>
              <a:t>एवमुक्त्वा हृषीकेशं गुडाकेशः परन्तप ।</a:t>
            </a:r>
            <a:br>
              <a:rPr lang="hi-IN" sz="2400" dirty="0"/>
            </a:br>
            <a:r>
              <a:rPr lang="hi-IN" sz="2400" dirty="0"/>
              <a:t>न योत्स्य इतिगोविन्दमुक्त्वा तूष्णीं बभूव ह ॥2.9</a:t>
            </a:r>
            <a:r>
              <a:rPr lang="hi-IN" sz="2400" dirty="0" smtClean="0"/>
              <a:t>॥</a:t>
            </a:r>
            <a:endParaRPr lang="en-US" sz="2400" dirty="0" smtClean="0"/>
          </a:p>
          <a:p>
            <a:endParaRPr lang="en-US" sz="2400" dirty="0" smtClean="0"/>
          </a:p>
          <a:p>
            <a:pPr algn="just"/>
            <a:r>
              <a:rPr lang="hi-IN" sz="2400" b="1" dirty="0"/>
              <a:t>भावार्थ : </a:t>
            </a:r>
            <a:r>
              <a:rPr lang="hi-IN" sz="2400" dirty="0"/>
              <a:t>संजय बोले- हे राजन्‌! निद्रा को जीतने वाले अर्जुन अंतर्यामी श्रीकृष्ण महाराज के प्रति इस प्रकार कहकर फिर श्री गोविंद भगवान्‌ से 'युद्ध नहीं करूँगा' यह स्पष्ट कहकर चुप हो गए॥9॥</a:t>
            </a:r>
            <a:endParaRPr lang="en-IN" sz="2400" dirty="0"/>
          </a:p>
        </p:txBody>
      </p:sp>
    </p:spTree>
    <p:extLst>
      <p:ext uri="{BB962C8B-B14F-4D97-AF65-F5344CB8AC3E}">
        <p14:creationId xmlns:p14="http://schemas.microsoft.com/office/powerpoint/2010/main" val="30439364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2589212" y="2133600"/>
            <a:ext cx="7543329" cy="3777622"/>
          </a:xfrm>
        </p:spPr>
        <p:txBody>
          <a:bodyPr>
            <a:normAutofit/>
          </a:bodyPr>
          <a:lstStyle/>
          <a:p>
            <a:r>
              <a:rPr lang="hi-IN" sz="2400" dirty="0"/>
              <a:t>तमुवाच हृषीकेशः प्रहसन्निव भारत ।</a:t>
            </a:r>
            <a:br>
              <a:rPr lang="hi-IN" sz="2400" dirty="0"/>
            </a:br>
            <a:r>
              <a:rPr lang="hi-IN" sz="2400" dirty="0"/>
              <a:t>सेनयोरुभयोर्मध्ये विषीदंतमिदं वचः ॥2.10</a:t>
            </a:r>
            <a:r>
              <a:rPr lang="hi-IN" sz="2400" dirty="0" smtClean="0"/>
              <a:t>॥</a:t>
            </a:r>
            <a:endParaRPr lang="en-US" sz="2400" dirty="0" smtClean="0"/>
          </a:p>
          <a:p>
            <a:endParaRPr lang="en-US" sz="2400" dirty="0" smtClean="0"/>
          </a:p>
          <a:p>
            <a:pPr algn="just"/>
            <a:r>
              <a:rPr lang="hi-IN" sz="2400" b="1" dirty="0"/>
              <a:t>भावार्थ : </a:t>
            </a:r>
            <a:r>
              <a:rPr lang="hi-IN" sz="2400" dirty="0"/>
              <a:t>हे भरतवंशी धृतराष्ट्र! अंतर्यामी श्रीकृष्ण महाराज दोनों सेनाओं के बीच में शोक करते हुए उस अर्जुन को हँसते हुए से यह वचन बोले॥10॥</a:t>
            </a:r>
            <a:endParaRPr lang="en-IN" sz="2400" dirty="0"/>
          </a:p>
        </p:txBody>
      </p:sp>
    </p:spTree>
    <p:extLst>
      <p:ext uri="{BB962C8B-B14F-4D97-AF65-F5344CB8AC3E}">
        <p14:creationId xmlns:p14="http://schemas.microsoft.com/office/powerpoint/2010/main" val="1381276436"/>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40</TotalTime>
  <Words>338</Words>
  <Application>Microsoft Office PowerPoint</Application>
  <PresentationFormat>Widescreen</PresentationFormat>
  <Paragraphs>50</Paragraphs>
  <Slides>15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Century Gothic</vt:lpstr>
      <vt:lpstr>Mangal</vt:lpstr>
      <vt:lpstr>Wingdings 3</vt:lpstr>
      <vt:lpstr>Wisp</vt:lpstr>
      <vt:lpstr>        श्रीमद्भगवद्गीता </vt:lpstr>
      <vt:lpstr>   दूसरा-अध्याय     (सांख्ययोग)  </vt:lpstr>
      <vt:lpstr>PowerPoint Presentation</vt:lpstr>
      <vt:lpstr>PowerPoint Presentation</vt:lpstr>
      <vt:lpstr>PowerPoint Presentation</vt:lpstr>
      <vt:lpstr>अथ द्वितीयोऽध्यायः सांख्ययोग अर्जुन की कायरता के विषय में  श्री कृष्णार्जुन-संवाद </vt:lpstr>
      <vt:lpstr> श्रीभगवानुवाच </vt:lpstr>
      <vt:lpstr>PowerPoint Presentation</vt:lpstr>
      <vt:lpstr>अर्जुन उवाच </vt:lpstr>
      <vt:lpstr>PowerPoint Presentation</vt:lpstr>
      <vt:lpstr>PowerPoint Presentation</vt:lpstr>
      <vt:lpstr>PowerPoint Presentation</vt:lpstr>
      <vt:lpstr>PowerPoint Presentation</vt:lpstr>
      <vt:lpstr>संजय उवाच </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श्रीमद्भगवद्गीता</dc:title>
  <dc:creator>hp</dc:creator>
  <cp:lastModifiedBy>hp</cp:lastModifiedBy>
  <cp:revision>7</cp:revision>
  <dcterms:created xsi:type="dcterms:W3CDTF">2022-07-20T06:45:17Z</dcterms:created>
  <dcterms:modified xsi:type="dcterms:W3CDTF">2022-07-29T05:46:53Z</dcterms:modified>
</cp:coreProperties>
</file>